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SF Pro Rounded" charset="1" panose="00000000000000000000"/>
      <p:regular r:id="rId11"/>
    </p:embeddedFont>
    <p:embeddedFont>
      <p:font typeface="SF Pro Rounded Bold" charset="1" panose="00000000000000000000"/>
      <p:regular r:id="rId12"/>
    </p:embeddedFont>
    <p:embeddedFont>
      <p:font typeface="SF Pro Rounded Medium" charset="1" panose="00000000000000000000"/>
      <p:regular r:id="rId13"/>
    </p:embeddedFont>
    <p:embeddedFont>
      <p:font typeface="SF Pro Rounded Semi-Bold" charset="1" panose="00000000000000000000"/>
      <p:regular r:id="rId14"/>
    </p:embeddedFont>
    <p:embeddedFont>
      <p:font typeface="SF Pro Rounded Heavy" charset="1" panose="00000000000000000000"/>
      <p:regular r:id="rId15"/>
    </p:embeddedFont>
    <p:embeddedFont>
      <p:font typeface="SF Pro Text" charset="1" panose="00000000000000000000"/>
      <p:regular r:id="rId16"/>
    </p:embeddedFont>
    <p:embeddedFont>
      <p:font typeface="SF Pro Text Light Italics" charset="1" panose="00000000000000000000"/>
      <p:regular r:id="rId17"/>
    </p:embeddedFont>
    <p:embeddedFont>
      <p:font typeface="SF Pro Text Medium" charset="1" panose="00000000000000000000"/>
      <p:regular r:id="rId18"/>
    </p:embeddedFont>
    <p:embeddedFont>
      <p:font typeface="SF Pro Text Semi-Bold" charset="1" panose="00000000000000000000"/>
      <p:regular r:id="rId19"/>
    </p:embeddedFont>
    <p:embeddedFont>
      <p:font typeface="SF Pro Text Heavy" charset="1" panose="00000000000000000000"/>
      <p:regular r:id="rId20"/>
    </p:embeddedFont>
    <p:embeddedFont>
      <p:font typeface="SF Pro Display Heavy" charset="1" panose="000000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556216" y="3485222"/>
            <a:ext cx="1175568" cy="137659"/>
          </a:xfrm>
          <a:prstGeom prst="rect">
            <a:avLst/>
          </a:prstGeom>
          <a:solidFill>
            <a:srgbClr val="333333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498609" y="1763986"/>
            <a:ext cx="1254555" cy="1254555"/>
          </a:xfrm>
          <a:custGeom>
            <a:avLst/>
            <a:gdLst/>
            <a:ahLst/>
            <a:cxnLst/>
            <a:rect r="r" b="b" t="t" l="l"/>
            <a:pathLst>
              <a:path h="1254555" w="1254555">
                <a:moveTo>
                  <a:pt x="0" y="0"/>
                </a:moveTo>
                <a:lnTo>
                  <a:pt x="1254554" y="0"/>
                </a:lnTo>
                <a:lnTo>
                  <a:pt x="1254554" y="1254555"/>
                </a:lnTo>
                <a:lnTo>
                  <a:pt x="0" y="125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18850" y="5630005"/>
            <a:ext cx="4850300" cy="10515555"/>
          </a:xfrm>
          <a:custGeom>
            <a:avLst/>
            <a:gdLst/>
            <a:ahLst/>
            <a:cxnLst/>
            <a:rect r="r" b="b" t="t" l="l"/>
            <a:pathLst>
              <a:path h="10515555" w="4850300">
                <a:moveTo>
                  <a:pt x="0" y="0"/>
                </a:moveTo>
                <a:lnTo>
                  <a:pt x="4850300" y="0"/>
                </a:lnTo>
                <a:lnTo>
                  <a:pt x="4850300" y="10515555"/>
                </a:lnTo>
                <a:lnTo>
                  <a:pt x="0" y="10515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14529" y="5134705"/>
            <a:ext cx="6058941" cy="12026465"/>
          </a:xfrm>
          <a:custGeom>
            <a:avLst/>
            <a:gdLst/>
            <a:ahLst/>
            <a:cxnLst/>
            <a:rect r="r" b="b" t="t" l="l"/>
            <a:pathLst>
              <a:path h="12026465" w="6058941">
                <a:moveTo>
                  <a:pt x="0" y="0"/>
                </a:moveTo>
                <a:lnTo>
                  <a:pt x="6058942" y="0"/>
                </a:lnTo>
                <a:lnTo>
                  <a:pt x="6058942" y="12026466"/>
                </a:lnTo>
                <a:lnTo>
                  <a:pt x="0" y="12026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9304" y="3921220"/>
            <a:ext cx="864939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F Pro Text"/>
              </a:rPr>
              <a:t>Твоето следващо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F Pro Text"/>
              </a:rPr>
              <a:t>бизнес решение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77630"/>
            <a:ext cx="432108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SF Pro Text Light Italics"/>
              </a:rPr>
              <a:t>Client-side &amp; Server manager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608695"/>
            <a:ext cx="432108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F Pro Text"/>
              </a:rPr>
              <a:t>Калоян Стефанов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38218" y="8977630"/>
            <a:ext cx="432108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 Light"/>
              </a:rPr>
              <a:t>Backend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38218" y="8618220"/>
            <a:ext cx="432108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Мартин Георгиев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60256" y="2168911"/>
            <a:ext cx="2129135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33333"/>
                </a:solidFill>
                <a:latin typeface="SF Pro Text Heavy"/>
              </a:rPr>
              <a:t>ÄUFEE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88389"/>
            <a:ext cx="1472671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333333"/>
                </a:solidFill>
                <a:latin typeface="SF Pro Text Heavy"/>
              </a:rPr>
              <a:t>Основен проблем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852743"/>
            <a:ext cx="10186512" cy="1957002"/>
            <a:chOff x="0" y="0"/>
            <a:chExt cx="13582016" cy="26093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73880"/>
              <a:ext cx="13582016" cy="173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399">
                  <a:solidFill>
                    <a:srgbClr val="000000"/>
                  </a:solidFill>
                  <a:latin typeface="Open Sauce Light"/>
                </a:rPr>
                <a:t>На пазара отсъства платформа, осигуряваща бърза и лесна връзка между търговец и клиент, която може да събере всичко най-необходимо за провеждането на една сделка на едно място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3582016" cy="751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333333"/>
                  </a:solidFill>
                  <a:latin typeface="SF Pro Rounded Bold"/>
                </a:rPr>
                <a:t>Връзка между клиент и търговец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028700" y="3724484"/>
            <a:ext cx="1175568" cy="137659"/>
          </a:xfrm>
          <a:prstGeom prst="rect">
            <a:avLst/>
          </a:prstGeom>
          <a:solidFill>
            <a:srgbClr val="333333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8" id="8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23430" y="623430"/>
            <a:ext cx="810541" cy="810541"/>
          </a:xfrm>
          <a:custGeom>
            <a:avLst/>
            <a:gdLst/>
            <a:ahLst/>
            <a:cxnLst/>
            <a:rect r="r" b="b" t="t" l="l"/>
            <a:pathLst>
              <a:path h="810541" w="810541">
                <a:moveTo>
                  <a:pt x="0" y="0"/>
                </a:moveTo>
                <a:lnTo>
                  <a:pt x="810540" y="0"/>
                </a:lnTo>
                <a:lnTo>
                  <a:pt x="810540" y="810540"/>
                </a:lnTo>
                <a:lnTo>
                  <a:pt x="0" y="810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88389"/>
            <a:ext cx="1472671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333333"/>
                </a:solidFill>
                <a:latin typeface="SF Pro Text Heavy"/>
              </a:rPr>
              <a:t>Нашето решение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783780" y="5191125"/>
            <a:ext cx="5564242" cy="2579936"/>
            <a:chOff x="0" y="0"/>
            <a:chExt cx="7418989" cy="343991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4025"/>
              <a:ext cx="7418989" cy="2675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 Light"/>
                </a:rPr>
                <a:t>Приложението е създадено, за да осигури максимално удобство за своите потребители. Това се постига с добре премислен дизайн и максимална оптимизация на самия софтуер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7418989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333333"/>
                  </a:solidFill>
                  <a:latin typeface="SF Pro Rounded Bold"/>
                </a:rPr>
                <a:t>Лесно и удобно за използване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028700" y="3724484"/>
            <a:ext cx="1175568" cy="137659"/>
          </a:xfrm>
          <a:prstGeom prst="rect">
            <a:avLst/>
          </a:prstGeom>
          <a:solidFill>
            <a:srgbClr val="333333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8" id="8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23430" y="623430"/>
            <a:ext cx="810541" cy="810541"/>
          </a:xfrm>
          <a:custGeom>
            <a:avLst/>
            <a:gdLst/>
            <a:ahLst/>
            <a:cxnLst/>
            <a:rect r="r" b="b" t="t" l="l"/>
            <a:pathLst>
              <a:path h="810541" w="810541">
                <a:moveTo>
                  <a:pt x="0" y="0"/>
                </a:moveTo>
                <a:lnTo>
                  <a:pt x="810540" y="0"/>
                </a:lnTo>
                <a:lnTo>
                  <a:pt x="810540" y="810540"/>
                </a:lnTo>
                <a:lnTo>
                  <a:pt x="0" y="810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77072" y="1136383"/>
            <a:ext cx="3556681" cy="8121917"/>
          </a:xfrm>
          <a:custGeom>
            <a:avLst/>
            <a:gdLst/>
            <a:ahLst/>
            <a:cxnLst/>
            <a:rect r="r" b="b" t="t" l="l"/>
            <a:pathLst>
              <a:path h="8121917" w="3556681">
                <a:moveTo>
                  <a:pt x="0" y="0"/>
                </a:moveTo>
                <a:lnTo>
                  <a:pt x="3556682" y="0"/>
                </a:lnTo>
                <a:lnTo>
                  <a:pt x="3556682" y="8121917"/>
                </a:lnTo>
                <a:lnTo>
                  <a:pt x="0" y="8121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64" t="0" r="-266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44455" y="754943"/>
            <a:ext cx="4421915" cy="8777113"/>
          </a:xfrm>
          <a:custGeom>
            <a:avLst/>
            <a:gdLst/>
            <a:ahLst/>
            <a:cxnLst/>
            <a:rect r="r" b="b" t="t" l="l"/>
            <a:pathLst>
              <a:path h="8777113" w="4421915">
                <a:moveTo>
                  <a:pt x="0" y="0"/>
                </a:moveTo>
                <a:lnTo>
                  <a:pt x="4421916" y="0"/>
                </a:lnTo>
                <a:lnTo>
                  <a:pt x="4421916" y="8777114"/>
                </a:lnTo>
                <a:lnTo>
                  <a:pt x="0" y="8777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5191125"/>
            <a:ext cx="5235478" cy="2579936"/>
            <a:chOff x="0" y="0"/>
            <a:chExt cx="6980638" cy="343991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64025"/>
              <a:ext cx="6980638" cy="2675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28B86B"/>
                  </a:solidFill>
                  <a:latin typeface="Open Sauce Bold"/>
                </a:rPr>
                <a:t>Käufee</a:t>
              </a:r>
              <a:r>
                <a:rPr lang="en-US" sz="2199">
                  <a:solidFill>
                    <a:srgbClr val="000000"/>
                  </a:solidFill>
                  <a:latin typeface="Open Sauce Light"/>
                </a:rPr>
                <a:t> предоставя възможност както на всички търговци, така и на всички техни клиенти да провеждат своите търговски взаимоотношения винаги на едно място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6980638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333333"/>
                  </a:solidFill>
                  <a:latin typeface="SF Pro Rounded Bold"/>
                </a:rPr>
                <a:t>Приложението</a:t>
              </a:r>
              <a:r>
                <a:rPr lang="en-US" sz="2799">
                  <a:solidFill>
                    <a:srgbClr val="28B86B"/>
                  </a:solidFill>
                  <a:latin typeface="SF Pro Rounded"/>
                </a:rPr>
                <a:t> </a:t>
              </a:r>
              <a:r>
                <a:rPr lang="en-US" sz="2799">
                  <a:solidFill>
                    <a:srgbClr val="28B86B"/>
                  </a:solidFill>
                  <a:latin typeface="SF Pro Rounded Bold"/>
                </a:rPr>
                <a:t>Käufee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3430" y="623430"/>
            <a:ext cx="810541" cy="810541"/>
          </a:xfrm>
          <a:custGeom>
            <a:avLst/>
            <a:gdLst/>
            <a:ahLst/>
            <a:cxnLst/>
            <a:rect r="r" b="b" t="t" l="l"/>
            <a:pathLst>
              <a:path h="810541" w="810541">
                <a:moveTo>
                  <a:pt x="0" y="0"/>
                </a:moveTo>
                <a:lnTo>
                  <a:pt x="810540" y="0"/>
                </a:lnTo>
                <a:lnTo>
                  <a:pt x="810540" y="810540"/>
                </a:lnTo>
                <a:lnTo>
                  <a:pt x="0" y="81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4337" y="2627457"/>
            <a:ext cx="2765868" cy="5996463"/>
          </a:xfrm>
          <a:custGeom>
            <a:avLst/>
            <a:gdLst/>
            <a:ahLst/>
            <a:cxnLst/>
            <a:rect r="r" b="b" t="t" l="l"/>
            <a:pathLst>
              <a:path h="5996463" w="2765868">
                <a:moveTo>
                  <a:pt x="0" y="0"/>
                </a:moveTo>
                <a:lnTo>
                  <a:pt x="2765868" y="0"/>
                </a:lnTo>
                <a:lnTo>
                  <a:pt x="2765868" y="5996463"/>
                </a:lnTo>
                <a:lnTo>
                  <a:pt x="0" y="5996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28587" y="2348677"/>
            <a:ext cx="3330713" cy="6611173"/>
          </a:xfrm>
          <a:custGeom>
            <a:avLst/>
            <a:gdLst/>
            <a:ahLst/>
            <a:cxnLst/>
            <a:rect r="r" b="b" t="t" l="l"/>
            <a:pathLst>
              <a:path h="6611173" w="3330713">
                <a:moveTo>
                  <a:pt x="0" y="0"/>
                </a:moveTo>
                <a:lnTo>
                  <a:pt x="3330713" y="0"/>
                </a:lnTo>
                <a:lnTo>
                  <a:pt x="3330713" y="6611173"/>
                </a:lnTo>
                <a:lnTo>
                  <a:pt x="0" y="6611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80296" y="2627457"/>
            <a:ext cx="2765868" cy="5996463"/>
          </a:xfrm>
          <a:custGeom>
            <a:avLst/>
            <a:gdLst/>
            <a:ahLst/>
            <a:cxnLst/>
            <a:rect r="r" b="b" t="t" l="l"/>
            <a:pathLst>
              <a:path h="5996463" w="2765868">
                <a:moveTo>
                  <a:pt x="0" y="0"/>
                </a:moveTo>
                <a:lnTo>
                  <a:pt x="2765868" y="0"/>
                </a:lnTo>
                <a:lnTo>
                  <a:pt x="2765868" y="5996463"/>
                </a:lnTo>
                <a:lnTo>
                  <a:pt x="0" y="5996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7873" y="2348677"/>
            <a:ext cx="3330713" cy="6611173"/>
          </a:xfrm>
          <a:custGeom>
            <a:avLst/>
            <a:gdLst/>
            <a:ahLst/>
            <a:cxnLst/>
            <a:rect r="r" b="b" t="t" l="l"/>
            <a:pathLst>
              <a:path h="6611173" w="3330713">
                <a:moveTo>
                  <a:pt x="0" y="0"/>
                </a:moveTo>
                <a:lnTo>
                  <a:pt x="3330714" y="0"/>
                </a:lnTo>
                <a:lnTo>
                  <a:pt x="3330714" y="6611173"/>
                </a:lnTo>
                <a:lnTo>
                  <a:pt x="0" y="6611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49583" y="2627457"/>
            <a:ext cx="2765868" cy="5996463"/>
          </a:xfrm>
          <a:custGeom>
            <a:avLst/>
            <a:gdLst/>
            <a:ahLst/>
            <a:cxnLst/>
            <a:rect r="r" b="b" t="t" l="l"/>
            <a:pathLst>
              <a:path h="5996463" w="2765868">
                <a:moveTo>
                  <a:pt x="0" y="0"/>
                </a:moveTo>
                <a:lnTo>
                  <a:pt x="2765868" y="0"/>
                </a:lnTo>
                <a:lnTo>
                  <a:pt x="2765868" y="5996463"/>
                </a:lnTo>
                <a:lnTo>
                  <a:pt x="0" y="5996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67160" y="2348677"/>
            <a:ext cx="3330713" cy="6611173"/>
          </a:xfrm>
          <a:custGeom>
            <a:avLst/>
            <a:gdLst/>
            <a:ahLst/>
            <a:cxnLst/>
            <a:rect r="r" b="b" t="t" l="l"/>
            <a:pathLst>
              <a:path h="6611173" w="3330713">
                <a:moveTo>
                  <a:pt x="0" y="0"/>
                </a:moveTo>
                <a:lnTo>
                  <a:pt x="3330713" y="0"/>
                </a:lnTo>
                <a:lnTo>
                  <a:pt x="3330713" y="6611173"/>
                </a:lnTo>
                <a:lnTo>
                  <a:pt x="0" y="6611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3573" y="1595754"/>
            <a:ext cx="5495279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4999">
                <a:solidFill>
                  <a:srgbClr val="333333"/>
                </a:solidFill>
                <a:latin typeface="SF Pro Text Heavy"/>
              </a:rPr>
              <a:t>Клиентски интерфейс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023" y="3478213"/>
            <a:ext cx="485182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Удобен интефейс, позволяващ  лесен достъп до всички налични търговци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0444" y="4838700"/>
            <a:ext cx="4098408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Всеки клиентски профил може да прегледа наличните бизнеси За удобство е налична и търсачка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0444" y="8204200"/>
            <a:ext cx="4098408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Всеки продукт притежава описание и цена, която е възможно да бъде в евро, долари или левове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7023" y="6530975"/>
            <a:ext cx="4676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8B86B"/>
                </a:solidFill>
                <a:latin typeface="League Spartan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7023" y="4838700"/>
            <a:ext cx="4676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8B86B"/>
                </a:solidFill>
                <a:latin typeface="League Spartan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7023" y="8223250"/>
            <a:ext cx="4676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8B86B"/>
                </a:solidFill>
                <a:latin typeface="League Spartan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10444" y="6530975"/>
            <a:ext cx="4098408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Клиентът може да прегледа детайлите за избрания от него бизнес, както и да избере продукт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3430" y="623430"/>
            <a:ext cx="810541" cy="810541"/>
          </a:xfrm>
          <a:custGeom>
            <a:avLst/>
            <a:gdLst/>
            <a:ahLst/>
            <a:cxnLst/>
            <a:rect r="r" b="b" t="t" l="l"/>
            <a:pathLst>
              <a:path h="810541" w="810541">
                <a:moveTo>
                  <a:pt x="0" y="0"/>
                </a:moveTo>
                <a:lnTo>
                  <a:pt x="810540" y="0"/>
                </a:lnTo>
                <a:lnTo>
                  <a:pt x="810540" y="810540"/>
                </a:lnTo>
                <a:lnTo>
                  <a:pt x="0" y="81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06594" y="2381758"/>
            <a:ext cx="2774700" cy="6044232"/>
          </a:xfrm>
          <a:custGeom>
            <a:avLst/>
            <a:gdLst/>
            <a:ahLst/>
            <a:cxnLst/>
            <a:rect r="r" b="b" t="t" l="l"/>
            <a:pathLst>
              <a:path h="6044232" w="2774700">
                <a:moveTo>
                  <a:pt x="0" y="0"/>
                </a:moveTo>
                <a:lnTo>
                  <a:pt x="2774699" y="0"/>
                </a:lnTo>
                <a:lnTo>
                  <a:pt x="2774699" y="6044232"/>
                </a:lnTo>
                <a:lnTo>
                  <a:pt x="0" y="604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" t="0" r="-23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28587" y="2112551"/>
            <a:ext cx="3330713" cy="6611173"/>
          </a:xfrm>
          <a:custGeom>
            <a:avLst/>
            <a:gdLst/>
            <a:ahLst/>
            <a:cxnLst/>
            <a:rect r="r" b="b" t="t" l="l"/>
            <a:pathLst>
              <a:path h="6611173" w="3330713">
                <a:moveTo>
                  <a:pt x="0" y="0"/>
                </a:moveTo>
                <a:lnTo>
                  <a:pt x="3330713" y="0"/>
                </a:lnTo>
                <a:lnTo>
                  <a:pt x="3330713" y="6611173"/>
                </a:lnTo>
                <a:lnTo>
                  <a:pt x="0" y="6611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00987" y="2353135"/>
            <a:ext cx="2801105" cy="6072855"/>
          </a:xfrm>
          <a:custGeom>
            <a:avLst/>
            <a:gdLst/>
            <a:ahLst/>
            <a:cxnLst/>
            <a:rect r="r" b="b" t="t" l="l"/>
            <a:pathLst>
              <a:path h="6072855" w="2801105">
                <a:moveTo>
                  <a:pt x="0" y="0"/>
                </a:moveTo>
                <a:lnTo>
                  <a:pt x="2801105" y="0"/>
                </a:lnTo>
                <a:lnTo>
                  <a:pt x="2801105" y="6072855"/>
                </a:lnTo>
                <a:lnTo>
                  <a:pt x="0" y="6072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36183" y="2083976"/>
            <a:ext cx="3330713" cy="6611173"/>
          </a:xfrm>
          <a:custGeom>
            <a:avLst/>
            <a:gdLst/>
            <a:ahLst/>
            <a:cxnLst/>
            <a:rect r="r" b="b" t="t" l="l"/>
            <a:pathLst>
              <a:path h="6611173" w="3330713">
                <a:moveTo>
                  <a:pt x="0" y="0"/>
                </a:moveTo>
                <a:lnTo>
                  <a:pt x="3330713" y="0"/>
                </a:lnTo>
                <a:lnTo>
                  <a:pt x="3330713" y="6611173"/>
                </a:lnTo>
                <a:lnTo>
                  <a:pt x="0" y="6611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14807" y="2410381"/>
            <a:ext cx="2765868" cy="5996463"/>
          </a:xfrm>
          <a:custGeom>
            <a:avLst/>
            <a:gdLst/>
            <a:ahLst/>
            <a:cxnLst/>
            <a:rect r="r" b="b" t="t" l="l"/>
            <a:pathLst>
              <a:path h="5996463" w="2765868">
                <a:moveTo>
                  <a:pt x="0" y="0"/>
                </a:moveTo>
                <a:lnTo>
                  <a:pt x="2765869" y="0"/>
                </a:lnTo>
                <a:lnTo>
                  <a:pt x="2765869" y="5996463"/>
                </a:lnTo>
                <a:lnTo>
                  <a:pt x="0" y="5996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32385" y="2122076"/>
            <a:ext cx="3330713" cy="6611173"/>
          </a:xfrm>
          <a:custGeom>
            <a:avLst/>
            <a:gdLst/>
            <a:ahLst/>
            <a:cxnLst/>
            <a:rect r="r" b="b" t="t" l="l"/>
            <a:pathLst>
              <a:path h="6611173" w="3330713">
                <a:moveTo>
                  <a:pt x="0" y="0"/>
                </a:moveTo>
                <a:lnTo>
                  <a:pt x="3330713" y="0"/>
                </a:lnTo>
                <a:lnTo>
                  <a:pt x="3330713" y="6611173"/>
                </a:lnTo>
                <a:lnTo>
                  <a:pt x="0" y="6611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3573" y="1595754"/>
            <a:ext cx="5495279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4999">
                <a:solidFill>
                  <a:srgbClr val="333333"/>
                </a:solidFill>
                <a:latin typeface="SF Pro Text Heavy"/>
              </a:rPr>
              <a:t>Търговски интерфейс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4694" y="3478213"/>
            <a:ext cx="438415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Интерфейс, позволяващ добавяне на нови бизнеси и продукти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0444" y="4838700"/>
            <a:ext cx="409840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Всеки търговски профил може да прегледа своите бизнеси или да добави нов такъв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0444" y="8204200"/>
            <a:ext cx="409840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Информацията за един продукт също може да бъде редактирана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7023" y="6530975"/>
            <a:ext cx="4676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8B86B"/>
                </a:solidFill>
                <a:latin typeface="League Spartan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7023" y="4838700"/>
            <a:ext cx="4676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8B86B"/>
                </a:solidFill>
                <a:latin typeface="League Spartan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7023" y="8223250"/>
            <a:ext cx="4676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8B86B"/>
                </a:solidFill>
                <a:latin typeface="League Spartan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10444" y="6530975"/>
            <a:ext cx="409840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Търговецът може да редактира детайлите за неговия бизнес както и да добавя продукти.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895725"/>
            <a:ext cx="6949700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333333"/>
                </a:solidFill>
                <a:latin typeface="SF Pro Display Heavy"/>
              </a:rPr>
              <a:t>Използвани технологии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72784" y="2542152"/>
            <a:ext cx="7786516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SF Pro Text Semi-Bold"/>
              </a:rPr>
              <a:t>Swift &amp; Apple SDK: Приложението е написано на езика, създаден от Apple, Swift. За “Sign in With Apple” е използван техният специален SDK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76330" y="2580252"/>
            <a:ext cx="46767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200">
                <a:solidFill>
                  <a:srgbClr val="28B86B"/>
                </a:solidFill>
                <a:latin typeface="SF Pro Text Heavy"/>
              </a:rPr>
              <a:t>01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028700" y="6457950"/>
            <a:ext cx="1175568" cy="137659"/>
          </a:xfrm>
          <a:prstGeom prst="rect">
            <a:avLst/>
          </a:prstGeom>
          <a:solidFill>
            <a:srgbClr val="333333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9472784" y="4320153"/>
            <a:ext cx="7786516" cy="158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SF Pro Text Semi-Bold"/>
              </a:rPr>
              <a:t>NodeJS &amp; NGINX: Backend-ът е написан на NodeJS, предоставяйки добра производителност и умерено натоварване на сървъра. Самият сървър е хостнат благодарение на NGINX.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2784" y="6469629"/>
            <a:ext cx="7786516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SF Pro Text Semi-Bold"/>
              </a:rPr>
              <a:t>MongoDB: NoSQL Database, която позволява гъвкавост на схемите и разнообразие, като същевременно предоставя изключителна производителност.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6330" y="4367778"/>
            <a:ext cx="46767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200">
                <a:solidFill>
                  <a:srgbClr val="28B86B"/>
                </a:solidFill>
                <a:latin typeface="League Spartan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6330" y="6517254"/>
            <a:ext cx="46767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200">
                <a:solidFill>
                  <a:srgbClr val="28B86B"/>
                </a:solidFill>
                <a:latin typeface="League Spartan"/>
              </a:rPr>
              <a:t>03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11" id="11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23430" y="623430"/>
            <a:ext cx="810541" cy="810541"/>
          </a:xfrm>
          <a:custGeom>
            <a:avLst/>
            <a:gdLst/>
            <a:ahLst/>
            <a:cxnLst/>
            <a:rect r="r" b="b" t="t" l="l"/>
            <a:pathLst>
              <a:path h="810541" w="810541">
                <a:moveTo>
                  <a:pt x="0" y="0"/>
                </a:moveTo>
                <a:lnTo>
                  <a:pt x="810540" y="0"/>
                </a:lnTo>
                <a:lnTo>
                  <a:pt x="810540" y="810540"/>
                </a:lnTo>
                <a:lnTo>
                  <a:pt x="0" y="810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88389"/>
            <a:ext cx="1472671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333333"/>
                </a:solidFill>
                <a:latin typeface="SF Pro Text Heavy"/>
              </a:rPr>
              <a:t>Стратегия за развитие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191125"/>
            <a:ext cx="4959543" cy="3031421"/>
            <a:chOff x="0" y="0"/>
            <a:chExt cx="6612725" cy="404189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414899"/>
              <a:ext cx="6612725" cy="2626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Light"/>
                </a:rPr>
                <a:t>Функции като “История на поръчки” и “Управление на продажби” са сред основните, които трябва да се разработят след публикуване на приложението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6612725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333333"/>
                  </a:solidFill>
                  <a:latin typeface="SF Pro Rounded Bold"/>
                </a:rPr>
                <a:t>Добавяне на нови функционалности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028700" y="3724484"/>
            <a:ext cx="1175568" cy="137659"/>
          </a:xfrm>
          <a:prstGeom prst="rect">
            <a:avLst/>
          </a:prstGeom>
          <a:solidFill>
            <a:srgbClr val="333333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8" id="8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664228" y="5191125"/>
            <a:ext cx="4959543" cy="3031421"/>
            <a:chOff x="0" y="0"/>
            <a:chExt cx="6612725" cy="404189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14899"/>
              <a:ext cx="6612725" cy="2626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Light"/>
                </a:rPr>
                <a:t>За да постигне някакъв резултат, приложението трябва да бъде добре рекламирано. Сред основните методи за реклама са Facebook, Instagram  и Apple Search Ads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6612725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SF Pro Rounded Bold"/>
                </a:rPr>
                <a:t>Разработване на рекламна кампания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299757" y="5191125"/>
            <a:ext cx="4959543" cy="2631371"/>
            <a:chOff x="0" y="0"/>
            <a:chExt cx="6612725" cy="350849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414899"/>
              <a:ext cx="6612725" cy="2093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 Light"/>
                </a:rPr>
                <a:t>За да се осигури приятно изживяване на потребителите, е нужен и добър сървър, които да се грижи за Backend частта.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6612725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SF Pro Rounded Bold"/>
                </a:rPr>
                <a:t>Покупка на по-мощен сървър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23430" y="623430"/>
            <a:ext cx="810541" cy="810541"/>
          </a:xfrm>
          <a:custGeom>
            <a:avLst/>
            <a:gdLst/>
            <a:ahLst/>
            <a:cxnLst/>
            <a:rect r="r" b="b" t="t" l="l"/>
            <a:pathLst>
              <a:path h="810541" w="810541">
                <a:moveTo>
                  <a:pt x="0" y="0"/>
                </a:moveTo>
                <a:lnTo>
                  <a:pt x="810540" y="0"/>
                </a:lnTo>
                <a:lnTo>
                  <a:pt x="810540" y="810540"/>
                </a:lnTo>
                <a:lnTo>
                  <a:pt x="0" y="810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DAF85bj-mPI</dc:identifier>
  <dcterms:modified xsi:type="dcterms:W3CDTF">2011-08-01T06:04:30Z</dcterms:modified>
  <cp:revision>1</cp:revision>
  <dc:title>äufee</dc:title>
</cp:coreProperties>
</file>